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62" r:id="rId3"/>
    <p:sldId id="263" r:id="rId4"/>
    <p:sldId id="258" r:id="rId5"/>
    <p:sldId id="259" r:id="rId6"/>
    <p:sldId id="260" r:id="rId7"/>
    <p:sldId id="261" r:id="rId8"/>
    <p:sldId id="266" r:id="rId9"/>
    <p:sldId id="264" r:id="rId10"/>
    <p:sldId id="265"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8" autoAdjust="0"/>
    <p:restoredTop sz="94660"/>
  </p:normalViewPr>
  <p:slideViewPr>
    <p:cSldViewPr snapToGrid="0">
      <p:cViewPr>
        <p:scale>
          <a:sx n="100" d="100"/>
          <a:sy n="100" d="100"/>
        </p:scale>
        <p:origin x="936" y="4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E30D351-101D-45BF-BBAB-29B98728F799}"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280080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30D351-101D-45BF-BBAB-29B98728F799}"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613006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30D351-101D-45BF-BBAB-29B98728F799}"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12687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30D351-101D-45BF-BBAB-29B98728F799}"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1F32579-832D-4930-A498-A57F7166CB81}"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081225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30D351-101D-45BF-BBAB-29B98728F799}"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28466293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CE30D351-101D-45BF-BBAB-29B98728F799}" type="datetimeFigureOut">
              <a:rPr lang="en-US" smtClean="0"/>
              <a:t>10/5/2024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3713496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CE30D351-101D-45BF-BBAB-29B98728F799}" type="datetimeFigureOut">
              <a:rPr lang="en-US" smtClean="0"/>
              <a:t>10/5/2024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4058203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30D351-101D-45BF-BBAB-29B98728F799}"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7245655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E30D351-101D-45BF-BBAB-29B98728F799}" type="datetimeFigureOut">
              <a:rPr lang="en-US" smtClean="0"/>
              <a:t>10/5/2024</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1F32579-832D-4930-A498-A57F7166CB81}" type="slidenum">
              <a:rPr lang="en-US" smtClean="0"/>
              <a:t>‹#›</a:t>
            </a:fld>
            <a:endParaRPr lang="en-US"/>
          </a:p>
        </p:txBody>
      </p:sp>
    </p:spTree>
    <p:extLst>
      <p:ext uri="{BB962C8B-B14F-4D97-AF65-F5344CB8AC3E}">
        <p14:creationId xmlns:p14="http://schemas.microsoft.com/office/powerpoint/2010/main" val="2744958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30D351-101D-45BF-BBAB-29B98728F799}"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140957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30D351-101D-45BF-BBAB-29B98728F799}"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1591458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E30D351-101D-45BF-BBAB-29B98728F799}"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1945113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30D351-101D-45BF-BBAB-29B98728F799}" type="datetimeFigureOut">
              <a:rPr lang="en-US" smtClean="0"/>
              <a:t>10/5/2024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1646937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30D351-101D-45BF-BBAB-29B98728F799}" type="datetimeFigureOut">
              <a:rPr lang="en-US" smtClean="0"/>
              <a:t>10/5/2024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411844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E30D351-101D-45BF-BBAB-29B98728F799}" type="datetimeFigureOut">
              <a:rPr lang="en-US" smtClean="0"/>
              <a:t>10/5/2024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191882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30D351-101D-45BF-BBAB-29B98728F799}"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4158968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30D351-101D-45BF-BBAB-29B98728F799}"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32579-832D-4930-A498-A57F7166CB81}" type="slidenum">
              <a:rPr lang="en-US" smtClean="0"/>
              <a:t>‹#›</a:t>
            </a:fld>
            <a:endParaRPr lang="en-US"/>
          </a:p>
        </p:txBody>
      </p:sp>
    </p:spTree>
    <p:extLst>
      <p:ext uri="{BB962C8B-B14F-4D97-AF65-F5344CB8AC3E}">
        <p14:creationId xmlns:p14="http://schemas.microsoft.com/office/powerpoint/2010/main" val="1654643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E30D351-101D-45BF-BBAB-29B98728F799}" type="datetimeFigureOut">
              <a:rPr lang="en-US" smtClean="0"/>
              <a:t>10/5/2024</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1F32579-832D-4930-A498-A57F7166CB81}" type="slidenum">
              <a:rPr lang="en-US" smtClean="0"/>
              <a:t>‹#›</a:t>
            </a:fld>
            <a:endParaRPr lang="en-US"/>
          </a:p>
        </p:txBody>
      </p:sp>
    </p:spTree>
    <p:extLst>
      <p:ext uri="{BB962C8B-B14F-4D97-AF65-F5344CB8AC3E}">
        <p14:creationId xmlns:p14="http://schemas.microsoft.com/office/powerpoint/2010/main" val="2703234727"/>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campturner.com/rentals" TargetMode="External"/><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hyperlink" Target="https://www.campturner.com/rental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radlebeach.org/#:~:text=Summer%20Camp.%20We%20provide%20a%20healthy" TargetMode="External"/><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hyperlink" Target="http://www.cradlebeach.or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dunkirkcc.com/" TargetMode="External"/><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hyperlink" Target="https://www.dunkirkcc.com/facility-tour-and-rental-inf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70C0"/>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264985" y="667742"/>
            <a:ext cx="3112852" cy="6080243"/>
          </a:xfrm>
          <a:prstGeom prst="rect">
            <a:avLst/>
          </a:prstGeom>
        </p:spPr>
      </p:pic>
      <p:pic>
        <p:nvPicPr>
          <p:cNvPr id="3" name="Picture 2"/>
          <p:cNvPicPr>
            <a:picLocks noChangeAspect="1"/>
          </p:cNvPicPr>
          <p:nvPr/>
        </p:nvPicPr>
        <p:blipFill>
          <a:blip r:embed="rId3"/>
          <a:stretch>
            <a:fillRect/>
          </a:stretch>
        </p:blipFill>
        <p:spPr>
          <a:xfrm>
            <a:off x="2324089" y="2216407"/>
            <a:ext cx="3127138" cy="1619250"/>
          </a:xfrm>
          <a:prstGeom prst="rect">
            <a:avLst/>
          </a:prstGeom>
        </p:spPr>
      </p:pic>
      <p:sp>
        <p:nvSpPr>
          <p:cNvPr id="4" name="Rectangle 3"/>
          <p:cNvSpPr/>
          <p:nvPr/>
        </p:nvSpPr>
        <p:spPr>
          <a:xfrm>
            <a:off x="660525" y="0"/>
            <a:ext cx="11094639" cy="923330"/>
          </a:xfrm>
          <a:prstGeom prst="rect">
            <a:avLst/>
          </a:prstGeom>
          <a:noFill/>
        </p:spPr>
        <p:txBody>
          <a:bodyPr wrap="none" lIns="91440" tIns="45720" rIns="91440" bIns="45720">
            <a:spAutoFit/>
          </a:bodyPr>
          <a:lstStyle/>
          <a:p>
            <a:pPr algn="ctr"/>
            <a:r>
              <a:rPr lang="en-US" sz="4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Sign</a:t>
            </a: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4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Up For Important Information and reminders</a:t>
            </a:r>
            <a:endParaRPr lang="en-US" sz="4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051592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1540" y="541020"/>
            <a:ext cx="9334500" cy="5355312"/>
          </a:xfrm>
          <a:prstGeom prst="rect">
            <a:avLst/>
          </a:prstGeom>
          <a:noFill/>
        </p:spPr>
        <p:txBody>
          <a:bodyPr wrap="square" rtlCol="0">
            <a:spAutoFit/>
          </a:bodyPr>
          <a:lstStyle/>
          <a:p>
            <a:r>
              <a:rPr lang="en-US" dirty="0" smtClean="0"/>
              <a:t>Confirmation I Class will be taught again by Mr. Daniel Quagliana.</a:t>
            </a:r>
          </a:p>
          <a:p>
            <a:pPr marL="285750" indent="-285750">
              <a:buFont typeface="Wingdings" panose="05000000000000000000" pitchFamily="2" charset="2"/>
              <a:buChar char="v"/>
            </a:pPr>
            <a:r>
              <a:rPr lang="en-US" dirty="0" smtClean="0"/>
              <a:t> Students will receive a drawstring bag that will have all of their materials for class.</a:t>
            </a:r>
          </a:p>
          <a:p>
            <a:pPr marL="285750" indent="-285750">
              <a:buFont typeface="Wingdings" panose="05000000000000000000" pitchFamily="2" charset="2"/>
              <a:buChar char="v"/>
            </a:pPr>
            <a:r>
              <a:rPr lang="en-US" dirty="0" smtClean="0"/>
              <a:t>They need to bring the bag to each class.</a:t>
            </a:r>
          </a:p>
          <a:p>
            <a:pPr marL="285750" indent="-285750">
              <a:buFont typeface="Wingdings" panose="05000000000000000000" pitchFamily="2" charset="2"/>
              <a:buChar char="v"/>
            </a:pPr>
            <a:r>
              <a:rPr lang="en-US" dirty="0" smtClean="0"/>
              <a:t>I will use the Remind App, and the website for information regarding their class.</a:t>
            </a:r>
          </a:p>
          <a:p>
            <a:pPr marL="285750" indent="-285750">
              <a:buFont typeface="Wingdings" panose="05000000000000000000" pitchFamily="2" charset="2"/>
              <a:buChar char="v"/>
            </a:pPr>
            <a:r>
              <a:rPr lang="en-US" dirty="0" smtClean="0"/>
              <a:t>The Remind class is @</a:t>
            </a:r>
            <a:r>
              <a:rPr lang="en-US" dirty="0" err="1" smtClean="0"/>
              <a:t>tlvco</a:t>
            </a:r>
            <a:r>
              <a:rPr lang="en-US" dirty="0" smtClean="0"/>
              <a:t> to 81010 for Confirmation 1 only. This will be used for class specifics. </a:t>
            </a:r>
          </a:p>
          <a:p>
            <a:pPr marL="285750" indent="-285750">
              <a:buFont typeface="Wingdings" panose="05000000000000000000" pitchFamily="2" charset="2"/>
              <a:buChar char="v"/>
            </a:pPr>
            <a:r>
              <a:rPr lang="en-US" dirty="0" smtClean="0"/>
              <a:t>Contact me if you are having any trouble, your student will be absent or if you have any questions. You can continue to text me 716-581-1879 </a:t>
            </a:r>
          </a:p>
          <a:p>
            <a:pPr marL="285750" indent="-285750">
              <a:buFont typeface="Wingdings" panose="05000000000000000000" pitchFamily="2" charset="2"/>
              <a:buChar char="v"/>
            </a:pPr>
            <a:r>
              <a:rPr lang="en-US" dirty="0" smtClean="0"/>
              <a:t>Course work that was covered in class when absent can be accessed on the website and they can write out their answers in their journals and turn it in at the next class.</a:t>
            </a:r>
          </a:p>
          <a:p>
            <a:pPr marL="285750" indent="-285750">
              <a:buFont typeface="Wingdings" panose="05000000000000000000" pitchFamily="2" charset="2"/>
              <a:buChar char="v"/>
            </a:pPr>
            <a:r>
              <a:rPr lang="en-US" dirty="0" smtClean="0"/>
              <a:t>Confirmation I and II students will be receiving their Service booklets. We are all called to do God’s work. A copy of the booklets can be found on the website for high school.</a:t>
            </a:r>
          </a:p>
          <a:p>
            <a:pPr marL="285750" indent="-285750">
              <a:buFont typeface="Wingdings" panose="05000000000000000000" pitchFamily="2" charset="2"/>
              <a:buChar char="v"/>
            </a:pPr>
            <a:r>
              <a:rPr lang="en-US" dirty="0" smtClean="0"/>
              <a:t>It is their responsibility to not lose their booklet and to have the adult in charge of the service to sign off. </a:t>
            </a:r>
          </a:p>
          <a:p>
            <a:pPr marL="285750" indent="-285750">
              <a:buFont typeface="Wingdings" panose="05000000000000000000" pitchFamily="2" charset="2"/>
              <a:buChar char="v"/>
            </a:pPr>
            <a:r>
              <a:rPr lang="en-US" dirty="0" smtClean="0"/>
              <a:t>The Sacrament of Confirmation will take place in the spring of 2026</a:t>
            </a:r>
          </a:p>
          <a:p>
            <a:pPr marL="285750" indent="-285750">
              <a:buFont typeface="Wingdings" panose="05000000000000000000" pitchFamily="2" charset="2"/>
              <a:buChar char="v"/>
            </a:pPr>
            <a:r>
              <a:rPr lang="en-US" dirty="0" smtClean="0"/>
              <a:t>Any questions from Confirmation I families that is not single student specific?</a:t>
            </a:r>
          </a:p>
          <a:p>
            <a:pPr marL="285750" indent="-285750">
              <a:buFont typeface="Wingdings" panose="05000000000000000000" pitchFamily="2" charset="2"/>
              <a:buChar char="v"/>
            </a:pPr>
            <a:r>
              <a:rPr lang="en-US" dirty="0" smtClean="0"/>
              <a:t>Thank you for coming and I look forward to seeing your students Oct. 20.</a:t>
            </a:r>
          </a:p>
          <a:p>
            <a:pPr marL="285750" indent="-285750">
              <a:buFont typeface="Wingdings" panose="05000000000000000000" pitchFamily="2" charset="2"/>
              <a:buChar char="v"/>
            </a:pPr>
            <a:r>
              <a:rPr lang="en-US" dirty="0" smtClean="0"/>
              <a:t>Confirmation II parents please stay for a brief discussion.</a:t>
            </a:r>
            <a:endParaRPr lang="en-US" dirty="0"/>
          </a:p>
        </p:txBody>
      </p:sp>
    </p:spTree>
    <p:extLst>
      <p:ext uri="{BB962C8B-B14F-4D97-AF65-F5344CB8AC3E}">
        <p14:creationId xmlns:p14="http://schemas.microsoft.com/office/powerpoint/2010/main" val="1228778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87579" y="102215"/>
            <a:ext cx="5043368" cy="1754326"/>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Confirmation II</a:t>
            </a:r>
          </a:p>
          <a:p>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4" name="TextBox 3"/>
          <p:cNvSpPr txBox="1"/>
          <p:nvPr/>
        </p:nvSpPr>
        <p:spPr>
          <a:xfrm>
            <a:off x="205740" y="1112520"/>
            <a:ext cx="10043160" cy="5016758"/>
          </a:xfrm>
          <a:prstGeom prst="rect">
            <a:avLst/>
          </a:prstGeom>
          <a:noFill/>
        </p:spPr>
        <p:txBody>
          <a:bodyPr wrap="square" rtlCol="0">
            <a:spAutoFit/>
          </a:bodyPr>
          <a:lstStyle/>
          <a:p>
            <a:pPr marL="285750" indent="-285750">
              <a:buFont typeface="Wingdings" panose="05000000000000000000" pitchFamily="2" charset="2"/>
              <a:buChar char="Ø"/>
            </a:pPr>
            <a:r>
              <a:rPr lang="en-US" sz="2000" dirty="0" smtClean="0"/>
              <a:t>Students who were recently confirmed talked to your students after their retreat. They wanted to give them a peer perspective on the retreat to ease their uncertainty. </a:t>
            </a:r>
          </a:p>
          <a:p>
            <a:pPr marL="285750" indent="-285750">
              <a:buFont typeface="Wingdings" panose="05000000000000000000" pitchFamily="2" charset="2"/>
              <a:buChar char="Ø"/>
            </a:pPr>
            <a:r>
              <a:rPr lang="en-US" sz="2000" dirty="0" smtClean="0"/>
              <a:t>The students will have 3 choices to vote from.</a:t>
            </a:r>
          </a:p>
          <a:p>
            <a:pPr marL="342900" indent="-342900">
              <a:buFont typeface="+mj-lt"/>
              <a:buAutoNum type="arabicPeriod"/>
            </a:pPr>
            <a:r>
              <a:rPr lang="en-US" sz="2000" dirty="0" smtClean="0"/>
              <a:t>Camp Turner in Alleghany State Park, owned by Our Lady of Victory </a:t>
            </a:r>
          </a:p>
          <a:p>
            <a:pPr marL="342900" indent="-342900">
              <a:buFont typeface="+mj-lt"/>
              <a:buAutoNum type="arabicPeriod"/>
            </a:pPr>
            <a:r>
              <a:rPr lang="en-US" sz="2000" dirty="0" smtClean="0"/>
              <a:t>Dunkirk Conference Center</a:t>
            </a:r>
          </a:p>
          <a:p>
            <a:pPr marL="342900" indent="-342900">
              <a:buFont typeface="+mj-lt"/>
              <a:buAutoNum type="arabicPeriod"/>
            </a:pPr>
            <a:r>
              <a:rPr lang="en-US" sz="2000" dirty="0" smtClean="0"/>
              <a:t>Cradle Beach</a:t>
            </a:r>
          </a:p>
          <a:p>
            <a:pPr marL="342900" indent="-342900">
              <a:buFont typeface="Wingdings" panose="05000000000000000000" pitchFamily="2" charset="2"/>
              <a:buChar char="Ø"/>
            </a:pPr>
            <a:r>
              <a:rPr lang="en-US" sz="2000" dirty="0" smtClean="0"/>
              <a:t>Fr. Bob contacted me and let me know that Fr. Paul from Jamestown invited our students to join them at Camp Turner March 21-22 for the retreat. </a:t>
            </a:r>
          </a:p>
          <a:p>
            <a:pPr marL="342900" indent="-342900">
              <a:buFont typeface="Wingdings" panose="05000000000000000000" pitchFamily="2" charset="2"/>
              <a:buChar char="Ø"/>
            </a:pPr>
            <a:r>
              <a:rPr lang="en-US" sz="2000" dirty="0" smtClean="0"/>
              <a:t>Originally, I set aside April 3-4 as our retreat time. </a:t>
            </a:r>
          </a:p>
          <a:p>
            <a:pPr marL="342900" indent="-342900">
              <a:buFont typeface="Wingdings" panose="05000000000000000000" pitchFamily="2" charset="2"/>
              <a:buChar char="Ø"/>
            </a:pPr>
            <a:r>
              <a:rPr lang="en-US" sz="2000" dirty="0" smtClean="0"/>
              <a:t>The kids will still get to vote, but this would be a great opportunity on so many levels. More kids, more chaperones, another priest and it will be cheaper.</a:t>
            </a:r>
          </a:p>
          <a:p>
            <a:pPr marL="342900" indent="-342900">
              <a:buFont typeface="Wingdings" panose="05000000000000000000" pitchFamily="2" charset="2"/>
              <a:buChar char="Ø"/>
            </a:pPr>
            <a:r>
              <a:rPr lang="en-US" sz="2000" dirty="0" smtClean="0"/>
              <a:t>There will be a bus that will pick our kids up if we go and it will bring them back.</a:t>
            </a:r>
          </a:p>
          <a:p>
            <a:pPr marL="342900" indent="-342900">
              <a:buFont typeface="Wingdings" panose="05000000000000000000" pitchFamily="2" charset="2"/>
              <a:buChar char="Ø"/>
            </a:pPr>
            <a:r>
              <a:rPr lang="en-US" sz="2000" dirty="0" smtClean="0"/>
              <a:t>Our Sacrament of Confirmation will be sometime next spring. The DOB sets the date. When we know I will pass along the information to you. </a:t>
            </a:r>
          </a:p>
          <a:p>
            <a:pPr marL="342900" indent="-342900">
              <a:buFont typeface="Wingdings" panose="05000000000000000000" pitchFamily="2" charset="2"/>
              <a:buChar char="Ø"/>
            </a:pPr>
            <a:r>
              <a:rPr lang="en-US" sz="2000" dirty="0" smtClean="0"/>
              <a:t>Text @</a:t>
            </a:r>
            <a:r>
              <a:rPr lang="en-US" sz="2000" dirty="0" err="1" smtClean="0"/>
              <a:t>tlvcon</a:t>
            </a:r>
            <a:r>
              <a:rPr lang="en-US" sz="2000" dirty="0" smtClean="0"/>
              <a:t> to 81010 for </a:t>
            </a:r>
            <a:r>
              <a:rPr lang="en-US" sz="2000" dirty="0" err="1" smtClean="0"/>
              <a:t>Conf</a:t>
            </a:r>
            <a:r>
              <a:rPr lang="en-US" sz="2000" dirty="0" smtClean="0"/>
              <a:t> II class reminders.</a:t>
            </a:r>
            <a:endParaRPr lang="en-US" sz="2000" dirty="0"/>
          </a:p>
        </p:txBody>
      </p:sp>
    </p:spTree>
    <p:extLst>
      <p:ext uri="{BB962C8B-B14F-4D97-AF65-F5344CB8AC3E}">
        <p14:creationId xmlns:p14="http://schemas.microsoft.com/office/powerpoint/2010/main" val="2848184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11480" y="355282"/>
            <a:ext cx="6103620" cy="4212825"/>
          </a:xfrm>
          <a:prstGeom prst="rect">
            <a:avLst/>
          </a:prstGeom>
        </p:spPr>
      </p:pic>
      <p:sp>
        <p:nvSpPr>
          <p:cNvPr id="3" name="TextBox 2"/>
          <p:cNvSpPr txBox="1"/>
          <p:nvPr/>
        </p:nvSpPr>
        <p:spPr>
          <a:xfrm>
            <a:off x="3482340" y="3703320"/>
            <a:ext cx="184731" cy="369332"/>
          </a:xfrm>
          <a:prstGeom prst="rect">
            <a:avLst/>
          </a:prstGeom>
          <a:noFill/>
        </p:spPr>
        <p:txBody>
          <a:bodyPr wrap="none" rtlCol="0">
            <a:spAutoFit/>
          </a:bodyPr>
          <a:lstStyle/>
          <a:p>
            <a:endParaRPr lang="en-US" dirty="0"/>
          </a:p>
        </p:txBody>
      </p:sp>
      <p:sp>
        <p:nvSpPr>
          <p:cNvPr id="4" name="TextBox 3"/>
          <p:cNvSpPr txBox="1"/>
          <p:nvPr/>
        </p:nvSpPr>
        <p:spPr>
          <a:xfrm>
            <a:off x="1493520" y="4998720"/>
            <a:ext cx="10043160" cy="646331"/>
          </a:xfrm>
          <a:prstGeom prst="rect">
            <a:avLst/>
          </a:prstGeom>
          <a:noFill/>
        </p:spPr>
        <p:txBody>
          <a:bodyPr wrap="square" rtlCol="0">
            <a:spAutoFit/>
          </a:bodyPr>
          <a:lstStyle/>
          <a:p>
            <a:r>
              <a:rPr lang="en-US" dirty="0" smtClean="0">
                <a:hlinkClick r:id="rId3"/>
              </a:rPr>
              <a:t>www.campturner.com/rentals</a:t>
            </a:r>
            <a:r>
              <a:rPr lang="en-US" dirty="0" smtClean="0"/>
              <a:t> </a:t>
            </a:r>
          </a:p>
          <a:p>
            <a:r>
              <a:rPr lang="en-US" dirty="0" smtClean="0">
                <a:hlinkClick r:id="rId4"/>
              </a:rPr>
              <a:t>RENTALS | Camp Turner</a:t>
            </a:r>
            <a:endParaRPr lang="en-US" dirty="0" smtClean="0"/>
          </a:p>
        </p:txBody>
      </p:sp>
    </p:spTree>
    <p:extLst>
      <p:ext uri="{BB962C8B-B14F-4D97-AF65-F5344CB8AC3E}">
        <p14:creationId xmlns:p14="http://schemas.microsoft.com/office/powerpoint/2010/main" val="1815279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23887" y="372427"/>
            <a:ext cx="7024820" cy="3559493"/>
          </a:xfrm>
          <a:prstGeom prst="rect">
            <a:avLst/>
          </a:prstGeom>
        </p:spPr>
      </p:pic>
      <p:sp>
        <p:nvSpPr>
          <p:cNvPr id="3" name="TextBox 2"/>
          <p:cNvSpPr txBox="1"/>
          <p:nvPr/>
        </p:nvSpPr>
        <p:spPr>
          <a:xfrm>
            <a:off x="769620" y="4370308"/>
            <a:ext cx="7033260" cy="923330"/>
          </a:xfrm>
          <a:prstGeom prst="rect">
            <a:avLst/>
          </a:prstGeom>
          <a:noFill/>
        </p:spPr>
        <p:txBody>
          <a:bodyPr wrap="square" rtlCol="0">
            <a:spAutoFit/>
          </a:bodyPr>
          <a:lstStyle/>
          <a:p>
            <a:r>
              <a:rPr lang="en-US" dirty="0" smtClean="0">
                <a:hlinkClick r:id="rId3"/>
              </a:rPr>
              <a:t>Home - Cradle Beach</a:t>
            </a:r>
            <a:endParaRPr lang="en-US" dirty="0" smtClean="0"/>
          </a:p>
          <a:p>
            <a:r>
              <a:rPr lang="en-US" dirty="0" smtClean="0">
                <a:hlinkClick r:id="rId4"/>
              </a:rPr>
              <a:t>www.cradlebeach.org</a:t>
            </a:r>
            <a:endParaRPr lang="en-US" dirty="0" smtClean="0"/>
          </a:p>
          <a:p>
            <a:endParaRPr lang="en-US" dirty="0"/>
          </a:p>
        </p:txBody>
      </p:sp>
    </p:spTree>
    <p:extLst>
      <p:ext uri="{BB962C8B-B14F-4D97-AF65-F5344CB8AC3E}">
        <p14:creationId xmlns:p14="http://schemas.microsoft.com/office/powerpoint/2010/main" val="25302093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unkirk Camp &amp; Conferenc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174" y="602615"/>
            <a:ext cx="3997325" cy="372478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186940" y="4922520"/>
            <a:ext cx="6896100" cy="1754326"/>
          </a:xfrm>
          <a:prstGeom prst="rect">
            <a:avLst/>
          </a:prstGeom>
          <a:noFill/>
        </p:spPr>
        <p:txBody>
          <a:bodyPr wrap="square" rtlCol="0">
            <a:spAutoFit/>
          </a:bodyPr>
          <a:lstStyle/>
          <a:p>
            <a:r>
              <a:rPr lang="en-US" dirty="0" smtClean="0">
                <a:hlinkClick r:id="rId3"/>
              </a:rPr>
              <a:t>Dunkirk Camp &amp; Conference Center | Camping Point | Conference Meets | Lakeshore Dr. Dunkirk, New York (dunkirkcc.com)</a:t>
            </a:r>
            <a:endParaRPr lang="en-US" dirty="0" smtClean="0"/>
          </a:p>
          <a:p>
            <a:endParaRPr lang="en-US" dirty="0" smtClean="0"/>
          </a:p>
          <a:p>
            <a:r>
              <a:rPr lang="en-US" dirty="0" smtClean="0">
                <a:hlinkClick r:id="rId4"/>
              </a:rPr>
              <a:t>Facility Tour | Rental Information | Lakeshore Dr. Dunkirk, New York | Dunkirk Camp &amp; Conference Center (dunkirkcc.com)</a:t>
            </a:r>
            <a:endParaRPr lang="en-US" dirty="0"/>
          </a:p>
        </p:txBody>
      </p:sp>
    </p:spTree>
    <p:extLst>
      <p:ext uri="{BB962C8B-B14F-4D97-AF65-F5344CB8AC3E}">
        <p14:creationId xmlns:p14="http://schemas.microsoft.com/office/powerpoint/2010/main" val="3086985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Rectangle 1"/>
          <p:cNvSpPr/>
          <p:nvPr/>
        </p:nvSpPr>
        <p:spPr>
          <a:xfrm>
            <a:off x="-1444336" y="2230552"/>
            <a:ext cx="13259720" cy="1569660"/>
          </a:xfrm>
          <a:prstGeom prst="rect">
            <a:avLst/>
          </a:prstGeom>
          <a:noFill/>
        </p:spPr>
        <p:txBody>
          <a:bodyPr wrap="none" lIns="91440" tIns="45720" rIns="91440" bIns="45720">
            <a:spAutoFit/>
          </a:bodyPr>
          <a:lstStyle/>
          <a:p>
            <a:pPr algn="ctr"/>
            <a:r>
              <a:rPr lang="en-US" sz="9600" b="1" cap="none" spc="50" dirty="0" smtClean="0">
                <a:ln w="0"/>
                <a:effectLst>
                  <a:innerShdw blurRad="63500" dist="50800" dir="13500000">
                    <a:srgbClr val="000000">
                      <a:alpha val="50000"/>
                    </a:srgbClr>
                  </a:innerShdw>
                </a:effectLst>
              </a:rPr>
              <a:t>    Pray Before You Say</a:t>
            </a:r>
            <a:endParaRPr lang="en-US" sz="9600" b="1" cap="none" spc="50" dirty="0">
              <a:ln w="0"/>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4730657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2666162" y="2151610"/>
            <a:ext cx="7109366" cy="1569660"/>
          </a:xfrm>
          <a:prstGeom prst="rect">
            <a:avLst/>
          </a:prstGeom>
          <a:noFill/>
        </p:spPr>
        <p:txBody>
          <a:bodyPr wrap="square" lIns="91440" tIns="45720" rIns="91440" bIns="45720">
            <a:spAutoFit/>
            <a:scene3d>
              <a:camera prst="orthographicFront"/>
              <a:lightRig rig="threePt" dir="t"/>
            </a:scene3d>
            <a:sp3d extrusionH="57150">
              <a:bevelT w="38100" h="38100"/>
            </a:sp3d>
          </a:bodyPr>
          <a:lstStyle/>
          <a:p>
            <a:pPr algn="ctr"/>
            <a:r>
              <a:rPr lang="en-US" sz="9600" b="1" cap="none" spc="50" dirty="0" smtClean="0">
                <a:ln w="0"/>
                <a:solidFill>
                  <a:schemeClr val="bg2"/>
                </a:solidFill>
                <a:effectLst>
                  <a:glow rad="101600">
                    <a:schemeClr val="accent6">
                      <a:satMod val="175000"/>
                      <a:alpha val="40000"/>
                    </a:schemeClr>
                  </a:glow>
                  <a:innerShdw blurRad="63500" dist="50800" dir="13500000">
                    <a:srgbClr val="000000">
                      <a:alpha val="50000"/>
                    </a:srgbClr>
                  </a:innerShdw>
                </a:effectLst>
              </a:rPr>
              <a:t>Welcome</a:t>
            </a:r>
            <a:r>
              <a:rPr lang="en-US" sz="5400" b="1" cap="none" spc="50" dirty="0" smtClean="0">
                <a:ln w="0"/>
                <a:solidFill>
                  <a:schemeClr val="bg2"/>
                </a:solidFill>
                <a:effectLst>
                  <a:innerShdw blurRad="63500" dist="50800" dir="13500000">
                    <a:srgbClr val="000000">
                      <a:alpha val="50000"/>
                    </a:srgbClr>
                  </a:innerShdw>
                </a:effectLst>
              </a:rPr>
              <a:t> </a:t>
            </a:r>
            <a:endParaRPr lang="en-US" sz="5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24619717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80955" y="1990836"/>
            <a:ext cx="9222941" cy="4325680"/>
          </a:xfrm>
          <a:prstGeom prst="rect">
            <a:avLst/>
          </a:prstGeom>
        </p:spPr>
      </p:pic>
      <p:sp>
        <p:nvSpPr>
          <p:cNvPr id="3" name="Rectangle 2"/>
          <p:cNvSpPr/>
          <p:nvPr/>
        </p:nvSpPr>
        <p:spPr>
          <a:xfrm>
            <a:off x="2149964" y="737252"/>
            <a:ext cx="6800067"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effectLst>
                  <a:outerShdw blurRad="12700" dist="38100" dir="2700000" algn="tl" rotWithShape="0">
                    <a:schemeClr val="bg1">
                      <a:lumMod val="50000"/>
                    </a:schemeClr>
                  </a:outerShdw>
                </a:effectLst>
              </a:rPr>
              <a:t>t</a:t>
            </a:r>
            <a:r>
              <a:rPr lang="en-US" sz="5400" b="1" dirty="0" smtClean="0">
                <a:ln w="9525">
                  <a:solidFill>
                    <a:schemeClr val="bg1"/>
                  </a:solidFill>
                  <a:prstDash val="solid"/>
                </a:ln>
                <a:effectLst>
                  <a:outerShdw blurRad="12700" dist="38100" dir="2700000" algn="tl" rotWithShape="0">
                    <a:schemeClr val="bg1">
                      <a:lumMod val="50000"/>
                    </a:schemeClr>
                  </a:outerShdw>
                </a:effectLst>
              </a:rPr>
              <a:t>helordsvineyard3.com</a:t>
            </a:r>
            <a:endPar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4" name="Up Arrow 3"/>
          <p:cNvSpPr/>
          <p:nvPr/>
        </p:nvSpPr>
        <p:spPr>
          <a:xfrm>
            <a:off x="5906317" y="4269393"/>
            <a:ext cx="658943" cy="1453829"/>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87060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09024" y="1224566"/>
            <a:ext cx="7473082" cy="5515019"/>
          </a:xfrm>
          <a:prstGeom prst="rect">
            <a:avLst/>
          </a:prstGeom>
        </p:spPr>
      </p:pic>
      <p:sp>
        <p:nvSpPr>
          <p:cNvPr id="3" name="Rectangle 2"/>
          <p:cNvSpPr/>
          <p:nvPr/>
        </p:nvSpPr>
        <p:spPr>
          <a:xfrm>
            <a:off x="-810869" y="204399"/>
            <a:ext cx="12945403" cy="923330"/>
          </a:xfrm>
          <a:prstGeom prst="rect">
            <a:avLst/>
          </a:prstGeom>
          <a:noFill/>
        </p:spPr>
        <p:txBody>
          <a:bodyPr wrap="none" lIns="91440" tIns="45720" rIns="91440" bIns="45720">
            <a:spAutoFit/>
          </a:bodyPr>
          <a:lstStyle/>
          <a:p>
            <a:pPr algn="ctr"/>
            <a:r>
              <a:rPr lang="en-U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Select under Groups Faith Formation</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4736079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09104" y="995091"/>
            <a:ext cx="9625897" cy="5672133"/>
          </a:xfrm>
          <a:prstGeom prst="rect">
            <a:avLst/>
          </a:prstGeom>
        </p:spPr>
      </p:pic>
      <p:sp>
        <p:nvSpPr>
          <p:cNvPr id="3" name="Rectangle 2"/>
          <p:cNvSpPr/>
          <p:nvPr/>
        </p:nvSpPr>
        <p:spPr>
          <a:xfrm>
            <a:off x="1122530" y="71761"/>
            <a:ext cx="9604873" cy="923330"/>
          </a:xfrm>
          <a:prstGeom prst="rect">
            <a:avLst/>
          </a:prstGeom>
          <a:noFill/>
        </p:spPr>
        <p:txBody>
          <a:bodyPr wrap="none" lIns="91440" tIns="45720" rIns="91440" bIns="45720">
            <a:spAutoFit/>
          </a:bodyPr>
          <a:lstStyle/>
          <a:p>
            <a:pPr algn="ctr"/>
            <a:r>
              <a:rPr lang="en-US" sz="5400" b="1" dirty="0" smtClean="0">
                <a:ln w="6600">
                  <a:solidFill>
                    <a:schemeClr val="accent2"/>
                  </a:solidFill>
                  <a:prstDash val="solid"/>
                </a:ln>
                <a:solidFill>
                  <a:srgbClr val="FFFFFF"/>
                </a:solidFill>
                <a:effectLst>
                  <a:outerShdw dist="38100" dir="2700000" algn="tl" rotWithShape="0">
                    <a:schemeClr val="accent2"/>
                  </a:outerShdw>
                </a:effectLst>
              </a:rPr>
              <a:t>Select High School Under Groups</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6138022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566" y="342546"/>
            <a:ext cx="10150151" cy="3416320"/>
          </a:xfrm>
          <a:prstGeom prst="rect">
            <a:avLst/>
          </a:prstGeom>
          <a:noFill/>
        </p:spPr>
        <p:txBody>
          <a:bodyPr wrap="none" lIns="91440" tIns="45720" rIns="91440" bIns="45720">
            <a:spAutoFit/>
          </a:bodyPr>
          <a:lstStyle/>
          <a:p>
            <a:pPr algn="ctr"/>
            <a:r>
              <a:rPr lang="en-U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Classes meet Sunday mornings</a:t>
            </a:r>
          </a:p>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8:45-9:45 </a:t>
            </a:r>
          </a:p>
          <a:p>
            <a:pPr algn="ctr"/>
            <a:r>
              <a:rPr lang="en-U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Following the printed calendar</a:t>
            </a:r>
          </a:p>
          <a:p>
            <a:pPr algn="ct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TextBox 2"/>
          <p:cNvSpPr txBox="1"/>
          <p:nvPr/>
        </p:nvSpPr>
        <p:spPr>
          <a:xfrm>
            <a:off x="1960368" y="3157640"/>
            <a:ext cx="8348011" cy="2092881"/>
          </a:xfrm>
          <a:prstGeom prst="rect">
            <a:avLst/>
          </a:prstGeom>
          <a:noFill/>
        </p:spPr>
        <p:txBody>
          <a:bodyPr wrap="square" rtlCol="0">
            <a:spAutoFit/>
          </a:bodyPr>
          <a:lstStyle/>
          <a:p>
            <a:r>
              <a:rPr lang="en-US" sz="2800" dirty="0" smtClean="0"/>
              <a:t>Results from the survey that was provided to families with currently enrolled students </a:t>
            </a:r>
          </a:p>
          <a:p>
            <a:endParaRPr lang="en-US" sz="2800" dirty="0" smtClean="0"/>
          </a:p>
          <a:p>
            <a:r>
              <a:rPr lang="en-US" sz="2800" dirty="0" smtClean="0"/>
              <a:t>1</a:t>
            </a:r>
            <a:r>
              <a:rPr lang="en-US" sz="2800" baseline="30000" dirty="0" smtClean="0"/>
              <a:t>st</a:t>
            </a:r>
            <a:r>
              <a:rPr lang="en-US" sz="2800" dirty="0" smtClean="0"/>
              <a:t> 8:00 am             2</a:t>
            </a:r>
            <a:r>
              <a:rPr lang="en-US" sz="2800" baseline="30000" dirty="0" smtClean="0"/>
              <a:t>nd</a:t>
            </a:r>
            <a:r>
              <a:rPr lang="en-US" sz="2800" dirty="0" smtClean="0"/>
              <a:t> 9:00 am           3</a:t>
            </a:r>
            <a:r>
              <a:rPr lang="en-US" sz="2800" baseline="30000" dirty="0" smtClean="0"/>
              <a:t>rd</a:t>
            </a:r>
            <a:r>
              <a:rPr lang="en-US" sz="2800" dirty="0" smtClean="0"/>
              <a:t> 10:00 am</a:t>
            </a:r>
          </a:p>
          <a:p>
            <a:endParaRPr lang="en-US" dirty="0" smtClean="0"/>
          </a:p>
        </p:txBody>
      </p:sp>
    </p:spTree>
    <p:extLst>
      <p:ext uri="{BB962C8B-B14F-4D97-AF65-F5344CB8AC3E}">
        <p14:creationId xmlns:p14="http://schemas.microsoft.com/office/powerpoint/2010/main" val="7513492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9301" y="2967335"/>
            <a:ext cx="8693406" cy="1200329"/>
          </a:xfrm>
          <a:prstGeom prst="rect">
            <a:avLst/>
          </a:prstGeom>
          <a:noFill/>
        </p:spPr>
        <p:txBody>
          <a:bodyPr wrap="none" lIns="91440" tIns="45720" rIns="91440" bIns="45720">
            <a:spAutoFit/>
          </a:bodyPr>
          <a:lstStyle/>
          <a:p>
            <a:pPr algn="ctr"/>
            <a:r>
              <a:rPr lang="en-US" sz="7200" b="0" cap="none" spc="0" dirty="0" smtClean="0">
                <a:ln w="0"/>
                <a:solidFill>
                  <a:schemeClr val="tx1"/>
                </a:solidFill>
                <a:effectLst>
                  <a:outerShdw blurRad="38100" dist="19050" dir="2700000" algn="tl" rotWithShape="0">
                    <a:schemeClr val="dk1">
                      <a:alpha val="40000"/>
                    </a:schemeClr>
                  </a:outerShdw>
                </a:effectLst>
              </a:rPr>
              <a:t>Confirmation I and II</a:t>
            </a:r>
            <a:endParaRPr lang="en-US" sz="72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54668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5480" y="407862"/>
            <a:ext cx="10111026" cy="646331"/>
          </a:xfrm>
          <a:prstGeom prst="rect">
            <a:avLst/>
          </a:prstGeom>
          <a:noFill/>
        </p:spPr>
        <p:txBody>
          <a:bodyPr wrap="square" rtlCol="0">
            <a:spAutoFit/>
          </a:bodyPr>
          <a:lstStyle/>
          <a:p>
            <a:endParaRPr lang="en-US" dirty="0" smtClean="0"/>
          </a:p>
          <a:p>
            <a:r>
              <a:rPr lang="en-US" dirty="0" smtClean="0"/>
              <a:t> </a:t>
            </a:r>
            <a:endParaRPr lang="en-US" dirty="0"/>
          </a:p>
        </p:txBody>
      </p:sp>
      <p:sp>
        <p:nvSpPr>
          <p:cNvPr id="3" name="TextBox 2"/>
          <p:cNvSpPr txBox="1"/>
          <p:nvPr/>
        </p:nvSpPr>
        <p:spPr>
          <a:xfrm>
            <a:off x="830580" y="708660"/>
            <a:ext cx="9471660" cy="5324535"/>
          </a:xfrm>
          <a:prstGeom prst="rect">
            <a:avLst/>
          </a:prstGeom>
          <a:noFill/>
        </p:spPr>
        <p:txBody>
          <a:bodyPr wrap="square" rtlCol="0">
            <a:spAutoFit/>
          </a:bodyPr>
          <a:lstStyle/>
          <a:p>
            <a:r>
              <a:rPr lang="en-US" dirty="0" smtClean="0"/>
              <a:t>                    </a:t>
            </a:r>
            <a:r>
              <a:rPr lang="en-US" sz="6000" b="1" i="1" u="sng" dirty="0" smtClean="0"/>
              <a:t>Confirmation I and II</a:t>
            </a:r>
          </a:p>
          <a:p>
            <a:pPr marL="857250" indent="-857250">
              <a:buFont typeface="Arial" panose="020B0604020202020204" pitchFamily="34" charset="0"/>
              <a:buChar char="•"/>
            </a:pPr>
            <a:endParaRPr lang="en-US" sz="4000" dirty="0" smtClean="0"/>
          </a:p>
          <a:p>
            <a:pPr marL="857250" indent="-857250">
              <a:buFont typeface="Arial" panose="020B0604020202020204" pitchFamily="34" charset="0"/>
              <a:buChar char="•"/>
            </a:pPr>
            <a:r>
              <a:rPr lang="en-US" sz="4000" dirty="0" smtClean="0"/>
              <a:t>Confirmation 1 is for those in 9</a:t>
            </a:r>
            <a:r>
              <a:rPr lang="en-US" sz="4000" baseline="30000" dirty="0" smtClean="0"/>
              <a:t>th</a:t>
            </a:r>
            <a:r>
              <a:rPr lang="en-US" sz="4000" dirty="0" smtClean="0"/>
              <a:t> grade or who are in high school and did not attend faith formation last year.</a:t>
            </a:r>
          </a:p>
          <a:p>
            <a:pPr marL="857250" indent="-857250">
              <a:buFont typeface="Arial" panose="020B0604020202020204" pitchFamily="34" charset="0"/>
              <a:buChar char="•"/>
            </a:pPr>
            <a:r>
              <a:rPr lang="en-US" sz="4000" dirty="0" smtClean="0"/>
              <a:t>Confirmation II are the students from last years Confirmation I class</a:t>
            </a:r>
            <a:endParaRPr lang="en-US" sz="4000" dirty="0"/>
          </a:p>
        </p:txBody>
      </p:sp>
    </p:spTree>
    <p:extLst>
      <p:ext uri="{BB962C8B-B14F-4D97-AF65-F5344CB8AC3E}">
        <p14:creationId xmlns:p14="http://schemas.microsoft.com/office/powerpoint/2010/main" val="2265033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TM04033917[[fn=Berlin]]</Template>
  <TotalTime>334</TotalTime>
  <Words>599</Words>
  <Application>Microsoft Office PowerPoint</Application>
  <PresentationFormat>Widescreen</PresentationFormat>
  <Paragraphs>52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vt:lpstr>
      <vt:lpstr>Berlin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Hoebener</dc:creator>
  <cp:lastModifiedBy>Natalie Hoebener</cp:lastModifiedBy>
  <cp:revision>10</cp:revision>
  <dcterms:created xsi:type="dcterms:W3CDTF">2024-10-05T13:36:33Z</dcterms:created>
  <dcterms:modified xsi:type="dcterms:W3CDTF">2024-10-05T19:11:02Z</dcterms:modified>
</cp:coreProperties>
</file>